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webextensions/webextension1.xml" ContentType="application/vnd.ms-office.webextension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custShowLst>
    <p:custShow name="Egyéni diasor 1" id="0">
      <p:sldLst>
        <p:sld r:id="rId2"/>
        <p:sld r:id="rId3"/>
        <p:sld r:id="rId4"/>
        <p:sld r:id="rId5"/>
        <p:sld r:id="rId6"/>
        <p:sld r:id="rId7"/>
      </p:sldLst>
    </p:custShow>
    <p:custShow name="Egyéni diasor 2" id="1">
      <p:sldLst>
        <p:sld r:id="rId7"/>
        <p:sld r:id="rId8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dirty="0"/>
              <a:t>Értékesítési mutatók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Munka1!$A$2:$A$5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2021</c:v>
                </c:pt>
              </c:numCache>
            </c:numRef>
          </c:cat>
          <c:val>
            <c:numRef>
              <c:f>Munka1!$B$2:$B$5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2B-41D3-9651-8A299B8D3873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Usa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Munka1!$A$2:$A$5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2021</c:v>
                </c:pt>
              </c:numCache>
            </c:numRef>
          </c:cat>
          <c:val>
            <c:numRef>
              <c:f>Munka1!$C$2:$C$5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2B-41D3-9651-8A299B8D38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6894648"/>
        <c:axId val="386897600"/>
        <c:axId val="0"/>
      </c:bar3DChart>
      <c:catAx>
        <c:axId val="386894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386897600"/>
        <c:crosses val="autoZero"/>
        <c:auto val="1"/>
        <c:lblAlgn val="ctr"/>
        <c:lblOffset val="100"/>
        <c:noMultiLvlLbl val="0"/>
      </c:catAx>
      <c:valAx>
        <c:axId val="38689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386894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C9-41DE-AC99-4026932CE76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C9-41DE-AC99-4026932CE76A}"/>
              </c:ext>
            </c:extLst>
          </c:dPt>
          <c:cat>
            <c:strRef>
              <c:f>Munka1!$B$1:$C$1</c:f>
              <c:strCache>
                <c:ptCount val="2"/>
                <c:pt idx="0">
                  <c:v>EU</c:v>
                </c:pt>
                <c:pt idx="1">
                  <c:v>USA</c:v>
                </c:pt>
              </c:strCache>
            </c:strRef>
          </c:cat>
          <c:val>
            <c:numRef>
              <c:f>Munka1!$B$6:$C$6</c:f>
              <c:numCache>
                <c:formatCode>General</c:formatCode>
                <c:ptCount val="2"/>
                <c:pt idx="0">
                  <c:v>12.5</c:v>
                </c:pt>
                <c:pt idx="1">
                  <c:v>11.400000000000002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C9-41DE-AC99-4026932CE7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44C66A-0DC1-49E4-9E87-9C4A7FA944F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0E42B63A-A062-4F9F-836A-8507048606B3}">
      <dgm:prSet phldrT="[Szöveg]"/>
      <dgm:spPr/>
      <dgm:t>
        <a:bodyPr/>
        <a:lstStyle/>
        <a:p>
          <a:r>
            <a:rPr lang="hu-HU" dirty="0"/>
            <a:t>2007</a:t>
          </a:r>
        </a:p>
      </dgm:t>
    </dgm:pt>
    <dgm:pt modelId="{AF4940C5-323C-46E3-827E-27D1ED4FBF9B}" type="parTrans" cxnId="{5A4A13A2-B1FD-484A-BA00-87F9A226FC6C}">
      <dgm:prSet/>
      <dgm:spPr/>
      <dgm:t>
        <a:bodyPr/>
        <a:lstStyle/>
        <a:p>
          <a:endParaRPr lang="hu-HU"/>
        </a:p>
      </dgm:t>
    </dgm:pt>
    <dgm:pt modelId="{F42ACC1D-5868-49EA-AED3-DB52C421ED74}" type="sibTrans" cxnId="{5A4A13A2-B1FD-484A-BA00-87F9A226FC6C}">
      <dgm:prSet/>
      <dgm:spPr/>
      <dgm:t>
        <a:bodyPr/>
        <a:lstStyle/>
        <a:p>
          <a:endParaRPr lang="hu-HU"/>
        </a:p>
      </dgm:t>
    </dgm:pt>
    <dgm:pt modelId="{F88D045D-9912-4E8C-97ED-B08DAA0BC0A8}">
      <dgm:prSet phldrT="[Szöveg]"/>
      <dgm:spPr/>
      <dgm:t>
        <a:bodyPr/>
        <a:lstStyle/>
        <a:p>
          <a:r>
            <a:rPr lang="hu-HU" dirty="0"/>
            <a:t>Feltalálás ideje</a:t>
          </a:r>
        </a:p>
      </dgm:t>
    </dgm:pt>
    <dgm:pt modelId="{FFEB6497-466D-4729-816E-3091EC5CB537}" type="parTrans" cxnId="{9BA12409-8E67-41D4-BA1E-670B63CFBE1C}">
      <dgm:prSet/>
      <dgm:spPr/>
      <dgm:t>
        <a:bodyPr/>
        <a:lstStyle/>
        <a:p>
          <a:endParaRPr lang="hu-HU"/>
        </a:p>
      </dgm:t>
    </dgm:pt>
    <dgm:pt modelId="{7B5F515B-866E-4F33-9AC5-C1A37A67A909}" type="sibTrans" cxnId="{9BA12409-8E67-41D4-BA1E-670B63CFBE1C}">
      <dgm:prSet/>
      <dgm:spPr/>
      <dgm:t>
        <a:bodyPr/>
        <a:lstStyle/>
        <a:p>
          <a:endParaRPr lang="hu-HU"/>
        </a:p>
      </dgm:t>
    </dgm:pt>
    <dgm:pt modelId="{A8F5D562-585D-44E9-9513-4A9471005E02}">
      <dgm:prSet phldrT="[Szöveg]"/>
      <dgm:spPr/>
      <dgm:t>
        <a:bodyPr/>
        <a:lstStyle/>
        <a:p>
          <a:r>
            <a:rPr lang="hu-HU" dirty="0"/>
            <a:t>2012</a:t>
          </a:r>
        </a:p>
      </dgm:t>
    </dgm:pt>
    <dgm:pt modelId="{44A60F6B-DA68-4E3C-A34B-33D991BFD1A6}" type="parTrans" cxnId="{E9D5728C-C249-4881-AAF3-C4732B904F34}">
      <dgm:prSet/>
      <dgm:spPr/>
      <dgm:t>
        <a:bodyPr/>
        <a:lstStyle/>
        <a:p>
          <a:endParaRPr lang="hu-HU"/>
        </a:p>
      </dgm:t>
    </dgm:pt>
    <dgm:pt modelId="{923A13C6-E14C-4A09-93E9-828D304F90CA}" type="sibTrans" cxnId="{E9D5728C-C249-4881-AAF3-C4732B904F34}">
      <dgm:prSet/>
      <dgm:spPr/>
      <dgm:t>
        <a:bodyPr/>
        <a:lstStyle/>
        <a:p>
          <a:endParaRPr lang="hu-HU"/>
        </a:p>
      </dgm:t>
    </dgm:pt>
    <dgm:pt modelId="{578B8074-3053-4FEF-A200-0D757C68D409}">
      <dgm:prSet phldrT="[Szöveg]"/>
      <dgm:spPr/>
      <dgm:t>
        <a:bodyPr/>
        <a:lstStyle/>
        <a:p>
          <a:r>
            <a:rPr lang="hu-HU" dirty="0"/>
            <a:t>New Yorkban bemutatják</a:t>
          </a:r>
        </a:p>
      </dgm:t>
    </dgm:pt>
    <dgm:pt modelId="{AB1C5993-1438-4FA5-916B-80DA6042721B}" type="parTrans" cxnId="{4BA0CE4D-FD17-4EFE-B56F-AA54CDE88908}">
      <dgm:prSet/>
      <dgm:spPr/>
      <dgm:t>
        <a:bodyPr/>
        <a:lstStyle/>
        <a:p>
          <a:endParaRPr lang="hu-HU"/>
        </a:p>
      </dgm:t>
    </dgm:pt>
    <dgm:pt modelId="{02C507F5-DB8C-40C4-A942-935ED5AD2B6F}" type="sibTrans" cxnId="{4BA0CE4D-FD17-4EFE-B56F-AA54CDE88908}">
      <dgm:prSet/>
      <dgm:spPr/>
      <dgm:t>
        <a:bodyPr/>
        <a:lstStyle/>
        <a:p>
          <a:endParaRPr lang="hu-HU"/>
        </a:p>
      </dgm:t>
    </dgm:pt>
    <dgm:pt modelId="{638BD255-75D1-4098-8D5F-8D5BDA583D14}">
      <dgm:prSet phldrT="[Szöveg]"/>
      <dgm:spPr/>
      <dgm:t>
        <a:bodyPr/>
        <a:lstStyle/>
        <a:p>
          <a:r>
            <a:rPr lang="hu-HU" dirty="0"/>
            <a:t>2012</a:t>
          </a:r>
        </a:p>
      </dgm:t>
    </dgm:pt>
    <dgm:pt modelId="{A4775544-4BF1-422E-B93F-D3C8BAF96606}" type="parTrans" cxnId="{F4310C41-13FF-41C7-8603-EFAD685FC0E1}">
      <dgm:prSet/>
      <dgm:spPr/>
      <dgm:t>
        <a:bodyPr/>
        <a:lstStyle/>
        <a:p>
          <a:endParaRPr lang="hu-HU"/>
        </a:p>
      </dgm:t>
    </dgm:pt>
    <dgm:pt modelId="{EFA5BC3B-FAED-4411-8B4B-99420AE253A4}" type="sibTrans" cxnId="{F4310C41-13FF-41C7-8603-EFAD685FC0E1}">
      <dgm:prSet/>
      <dgm:spPr/>
      <dgm:t>
        <a:bodyPr/>
        <a:lstStyle/>
        <a:p>
          <a:endParaRPr lang="hu-HU"/>
        </a:p>
      </dgm:t>
    </dgm:pt>
    <dgm:pt modelId="{CFA80FC2-DD9A-420B-9B42-93640838BF64}">
      <dgm:prSet phldrT="[Szöveg]"/>
      <dgm:spPr/>
      <dgm:t>
        <a:bodyPr/>
        <a:lstStyle/>
        <a:p>
          <a:r>
            <a:rPr lang="hu-HU" dirty="0"/>
            <a:t>Washingtonban díjat nyer</a:t>
          </a:r>
        </a:p>
      </dgm:t>
    </dgm:pt>
    <dgm:pt modelId="{CD12398B-D921-4306-A323-43267CDDCED8}" type="parTrans" cxnId="{99319157-691F-4D39-8286-4F105E0BEEA4}">
      <dgm:prSet/>
      <dgm:spPr/>
      <dgm:t>
        <a:bodyPr/>
        <a:lstStyle/>
        <a:p>
          <a:endParaRPr lang="hu-HU"/>
        </a:p>
      </dgm:t>
    </dgm:pt>
    <dgm:pt modelId="{7B5FC13D-AB8D-4819-8F95-BACD6BDA0CAE}" type="sibTrans" cxnId="{99319157-691F-4D39-8286-4F105E0BEEA4}">
      <dgm:prSet/>
      <dgm:spPr/>
      <dgm:t>
        <a:bodyPr/>
        <a:lstStyle/>
        <a:p>
          <a:endParaRPr lang="hu-HU"/>
        </a:p>
      </dgm:t>
    </dgm:pt>
    <dgm:pt modelId="{9D0F00B1-2290-4D28-B4ED-B21ABBD7A301}" type="pres">
      <dgm:prSet presAssocID="{FA44C66A-0DC1-49E4-9E87-9C4A7FA944F9}" presName="linearFlow" presStyleCnt="0">
        <dgm:presLayoutVars>
          <dgm:dir/>
          <dgm:animLvl val="lvl"/>
          <dgm:resizeHandles val="exact"/>
        </dgm:presLayoutVars>
      </dgm:prSet>
      <dgm:spPr/>
    </dgm:pt>
    <dgm:pt modelId="{CA11034E-05A4-43CE-A3B6-3C50A84D3000}" type="pres">
      <dgm:prSet presAssocID="{0E42B63A-A062-4F9F-836A-8507048606B3}" presName="composite" presStyleCnt="0"/>
      <dgm:spPr/>
    </dgm:pt>
    <dgm:pt modelId="{3C07DAFB-B2C1-427B-A687-1CFD0E02269C}" type="pres">
      <dgm:prSet presAssocID="{0E42B63A-A062-4F9F-836A-8507048606B3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3D2533F3-DEA0-4034-9678-B3DB618E0A9B}" type="pres">
      <dgm:prSet presAssocID="{0E42B63A-A062-4F9F-836A-8507048606B3}" presName="descendantText" presStyleLbl="alignAcc1" presStyleIdx="0" presStyleCnt="3">
        <dgm:presLayoutVars>
          <dgm:bulletEnabled val="1"/>
        </dgm:presLayoutVars>
      </dgm:prSet>
      <dgm:spPr/>
    </dgm:pt>
    <dgm:pt modelId="{B7FB4744-E1E8-406D-9CEC-109C8986ED4A}" type="pres">
      <dgm:prSet presAssocID="{F42ACC1D-5868-49EA-AED3-DB52C421ED74}" presName="sp" presStyleCnt="0"/>
      <dgm:spPr/>
    </dgm:pt>
    <dgm:pt modelId="{A88E5D3D-5549-469F-8204-54E636FCB06D}" type="pres">
      <dgm:prSet presAssocID="{A8F5D562-585D-44E9-9513-4A9471005E02}" presName="composite" presStyleCnt="0"/>
      <dgm:spPr/>
    </dgm:pt>
    <dgm:pt modelId="{BDE62B7B-7150-4D69-A0C8-76DB53DAAABA}" type="pres">
      <dgm:prSet presAssocID="{A8F5D562-585D-44E9-9513-4A9471005E0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5864CE18-E449-4DCD-8A70-85F2943112A1}" type="pres">
      <dgm:prSet presAssocID="{A8F5D562-585D-44E9-9513-4A9471005E02}" presName="descendantText" presStyleLbl="alignAcc1" presStyleIdx="1" presStyleCnt="3">
        <dgm:presLayoutVars>
          <dgm:bulletEnabled val="1"/>
        </dgm:presLayoutVars>
      </dgm:prSet>
      <dgm:spPr/>
    </dgm:pt>
    <dgm:pt modelId="{4E6894F9-70C7-47F3-8829-26687FE65250}" type="pres">
      <dgm:prSet presAssocID="{923A13C6-E14C-4A09-93E9-828D304F90CA}" presName="sp" presStyleCnt="0"/>
      <dgm:spPr/>
    </dgm:pt>
    <dgm:pt modelId="{C8AF39AE-3D2A-4498-AFA9-D03F49F54CCC}" type="pres">
      <dgm:prSet presAssocID="{638BD255-75D1-4098-8D5F-8D5BDA583D14}" presName="composite" presStyleCnt="0"/>
      <dgm:spPr/>
    </dgm:pt>
    <dgm:pt modelId="{9C5A87B2-A233-4A28-80D8-86F8B598BD9D}" type="pres">
      <dgm:prSet presAssocID="{638BD255-75D1-4098-8D5F-8D5BDA583D14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B304F5DD-AD36-4135-830B-7926A34DE34A}" type="pres">
      <dgm:prSet presAssocID="{638BD255-75D1-4098-8D5F-8D5BDA583D14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9BA12409-8E67-41D4-BA1E-670B63CFBE1C}" srcId="{0E42B63A-A062-4F9F-836A-8507048606B3}" destId="{F88D045D-9912-4E8C-97ED-B08DAA0BC0A8}" srcOrd="0" destOrd="0" parTransId="{FFEB6497-466D-4729-816E-3091EC5CB537}" sibTransId="{7B5F515B-866E-4F33-9AC5-C1A37A67A909}"/>
    <dgm:cxn modelId="{4DA7CF29-A4A3-425B-96AF-E50036712EE8}" type="presOf" srcId="{CFA80FC2-DD9A-420B-9B42-93640838BF64}" destId="{B304F5DD-AD36-4135-830B-7926A34DE34A}" srcOrd="0" destOrd="0" presId="urn:microsoft.com/office/officeart/2005/8/layout/chevron2"/>
    <dgm:cxn modelId="{3682C339-3F9D-43AE-8BE2-582BBB495AD6}" type="presOf" srcId="{A8F5D562-585D-44E9-9513-4A9471005E02}" destId="{BDE62B7B-7150-4D69-A0C8-76DB53DAAABA}" srcOrd="0" destOrd="0" presId="urn:microsoft.com/office/officeart/2005/8/layout/chevron2"/>
    <dgm:cxn modelId="{F4310C41-13FF-41C7-8603-EFAD685FC0E1}" srcId="{FA44C66A-0DC1-49E4-9E87-9C4A7FA944F9}" destId="{638BD255-75D1-4098-8D5F-8D5BDA583D14}" srcOrd="2" destOrd="0" parTransId="{A4775544-4BF1-422E-B93F-D3C8BAF96606}" sibTransId="{EFA5BC3B-FAED-4411-8B4B-99420AE253A4}"/>
    <dgm:cxn modelId="{2C973745-1A60-4328-849D-7D8010FF66FD}" type="presOf" srcId="{638BD255-75D1-4098-8D5F-8D5BDA583D14}" destId="{9C5A87B2-A233-4A28-80D8-86F8B598BD9D}" srcOrd="0" destOrd="0" presId="urn:microsoft.com/office/officeart/2005/8/layout/chevron2"/>
    <dgm:cxn modelId="{4BA0CE4D-FD17-4EFE-B56F-AA54CDE88908}" srcId="{A8F5D562-585D-44E9-9513-4A9471005E02}" destId="{578B8074-3053-4FEF-A200-0D757C68D409}" srcOrd="0" destOrd="0" parTransId="{AB1C5993-1438-4FA5-916B-80DA6042721B}" sibTransId="{02C507F5-DB8C-40C4-A942-935ED5AD2B6F}"/>
    <dgm:cxn modelId="{EAD7D66D-8DC9-4B25-AED6-FE366C665761}" type="presOf" srcId="{578B8074-3053-4FEF-A200-0D757C68D409}" destId="{5864CE18-E449-4DCD-8A70-85F2943112A1}" srcOrd="0" destOrd="0" presId="urn:microsoft.com/office/officeart/2005/8/layout/chevron2"/>
    <dgm:cxn modelId="{99319157-691F-4D39-8286-4F105E0BEEA4}" srcId="{638BD255-75D1-4098-8D5F-8D5BDA583D14}" destId="{CFA80FC2-DD9A-420B-9B42-93640838BF64}" srcOrd="0" destOrd="0" parTransId="{CD12398B-D921-4306-A323-43267CDDCED8}" sibTransId="{7B5FC13D-AB8D-4819-8F95-BACD6BDA0CAE}"/>
    <dgm:cxn modelId="{E9D5728C-C249-4881-AAF3-C4732B904F34}" srcId="{FA44C66A-0DC1-49E4-9E87-9C4A7FA944F9}" destId="{A8F5D562-585D-44E9-9513-4A9471005E02}" srcOrd="1" destOrd="0" parTransId="{44A60F6B-DA68-4E3C-A34B-33D991BFD1A6}" sibTransId="{923A13C6-E14C-4A09-93E9-828D304F90CA}"/>
    <dgm:cxn modelId="{3EFFF28F-E02A-4C21-A8FD-F8945EAD482D}" type="presOf" srcId="{FA44C66A-0DC1-49E4-9E87-9C4A7FA944F9}" destId="{9D0F00B1-2290-4D28-B4ED-B21ABBD7A301}" srcOrd="0" destOrd="0" presId="urn:microsoft.com/office/officeart/2005/8/layout/chevron2"/>
    <dgm:cxn modelId="{5A4A13A2-B1FD-484A-BA00-87F9A226FC6C}" srcId="{FA44C66A-0DC1-49E4-9E87-9C4A7FA944F9}" destId="{0E42B63A-A062-4F9F-836A-8507048606B3}" srcOrd="0" destOrd="0" parTransId="{AF4940C5-323C-46E3-827E-27D1ED4FBF9B}" sibTransId="{F42ACC1D-5868-49EA-AED3-DB52C421ED74}"/>
    <dgm:cxn modelId="{B7D0B9BB-28B1-4491-B299-930A4343C819}" type="presOf" srcId="{0E42B63A-A062-4F9F-836A-8507048606B3}" destId="{3C07DAFB-B2C1-427B-A687-1CFD0E02269C}" srcOrd="0" destOrd="0" presId="urn:microsoft.com/office/officeart/2005/8/layout/chevron2"/>
    <dgm:cxn modelId="{C9E3D0EF-C8F2-49E0-806A-B8887285D55C}" type="presOf" srcId="{F88D045D-9912-4E8C-97ED-B08DAA0BC0A8}" destId="{3D2533F3-DEA0-4034-9678-B3DB618E0A9B}" srcOrd="0" destOrd="0" presId="urn:microsoft.com/office/officeart/2005/8/layout/chevron2"/>
    <dgm:cxn modelId="{F3F61C29-5ECD-4B97-AC6A-2DD59155B984}" type="presParOf" srcId="{9D0F00B1-2290-4D28-B4ED-B21ABBD7A301}" destId="{CA11034E-05A4-43CE-A3B6-3C50A84D3000}" srcOrd="0" destOrd="0" presId="urn:microsoft.com/office/officeart/2005/8/layout/chevron2"/>
    <dgm:cxn modelId="{74AE8E1A-2A2E-4278-9D83-57CB5DB026D6}" type="presParOf" srcId="{CA11034E-05A4-43CE-A3B6-3C50A84D3000}" destId="{3C07DAFB-B2C1-427B-A687-1CFD0E02269C}" srcOrd="0" destOrd="0" presId="urn:microsoft.com/office/officeart/2005/8/layout/chevron2"/>
    <dgm:cxn modelId="{FD060CBD-B699-4C41-86F8-137876FB580B}" type="presParOf" srcId="{CA11034E-05A4-43CE-A3B6-3C50A84D3000}" destId="{3D2533F3-DEA0-4034-9678-B3DB618E0A9B}" srcOrd="1" destOrd="0" presId="urn:microsoft.com/office/officeart/2005/8/layout/chevron2"/>
    <dgm:cxn modelId="{B1139298-7B24-42E0-AFB6-22F74028C739}" type="presParOf" srcId="{9D0F00B1-2290-4D28-B4ED-B21ABBD7A301}" destId="{B7FB4744-E1E8-406D-9CEC-109C8986ED4A}" srcOrd="1" destOrd="0" presId="urn:microsoft.com/office/officeart/2005/8/layout/chevron2"/>
    <dgm:cxn modelId="{1CEBD1F5-BCFC-4753-9572-1A9498F97B94}" type="presParOf" srcId="{9D0F00B1-2290-4D28-B4ED-B21ABBD7A301}" destId="{A88E5D3D-5549-469F-8204-54E636FCB06D}" srcOrd="2" destOrd="0" presId="urn:microsoft.com/office/officeart/2005/8/layout/chevron2"/>
    <dgm:cxn modelId="{CE70D0A8-C2BE-48B5-A71E-BE0F3D0B3E36}" type="presParOf" srcId="{A88E5D3D-5549-469F-8204-54E636FCB06D}" destId="{BDE62B7B-7150-4D69-A0C8-76DB53DAAABA}" srcOrd="0" destOrd="0" presId="urn:microsoft.com/office/officeart/2005/8/layout/chevron2"/>
    <dgm:cxn modelId="{C3469CE6-A518-4473-A800-89E7284FCBA0}" type="presParOf" srcId="{A88E5D3D-5549-469F-8204-54E636FCB06D}" destId="{5864CE18-E449-4DCD-8A70-85F2943112A1}" srcOrd="1" destOrd="0" presId="urn:microsoft.com/office/officeart/2005/8/layout/chevron2"/>
    <dgm:cxn modelId="{E822D84F-2797-4BB2-B0F7-ECF79C844699}" type="presParOf" srcId="{9D0F00B1-2290-4D28-B4ED-B21ABBD7A301}" destId="{4E6894F9-70C7-47F3-8829-26687FE65250}" srcOrd="3" destOrd="0" presId="urn:microsoft.com/office/officeart/2005/8/layout/chevron2"/>
    <dgm:cxn modelId="{4AED1973-E7AE-4F38-962B-A5B1EFA1CA19}" type="presParOf" srcId="{9D0F00B1-2290-4D28-B4ED-B21ABBD7A301}" destId="{C8AF39AE-3D2A-4498-AFA9-D03F49F54CCC}" srcOrd="4" destOrd="0" presId="urn:microsoft.com/office/officeart/2005/8/layout/chevron2"/>
    <dgm:cxn modelId="{84E04763-F3CE-4EDC-B6C5-B83EC7D5C696}" type="presParOf" srcId="{C8AF39AE-3D2A-4498-AFA9-D03F49F54CCC}" destId="{9C5A87B2-A233-4A28-80D8-86F8B598BD9D}" srcOrd="0" destOrd="0" presId="urn:microsoft.com/office/officeart/2005/8/layout/chevron2"/>
    <dgm:cxn modelId="{1380EB51-6D1C-418A-9475-BAEF153FBEE3}" type="presParOf" srcId="{C8AF39AE-3D2A-4498-AFA9-D03F49F54CCC}" destId="{B304F5DD-AD36-4135-830B-7926A34DE34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07DAFB-B2C1-427B-A687-1CFD0E02269C}">
      <dsp:nvSpPr>
        <dsp:cNvPr id="0" name=""/>
        <dsp:cNvSpPr/>
      </dsp:nvSpPr>
      <dsp:spPr>
        <a:xfrm rot="5400000">
          <a:off x="-201139" y="201634"/>
          <a:ext cx="1340933" cy="9386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700" kern="1200" dirty="0"/>
            <a:t>2007</a:t>
          </a:r>
        </a:p>
      </dsp:txBody>
      <dsp:txXfrm rot="-5400000">
        <a:off x="2" y="469821"/>
        <a:ext cx="938653" cy="402280"/>
      </dsp:txXfrm>
    </dsp:sp>
    <dsp:sp modelId="{3D2533F3-DEA0-4034-9678-B3DB618E0A9B}">
      <dsp:nvSpPr>
        <dsp:cNvPr id="0" name=""/>
        <dsp:cNvSpPr/>
      </dsp:nvSpPr>
      <dsp:spPr>
        <a:xfrm rot="5400000">
          <a:off x="2207305" y="-1268157"/>
          <a:ext cx="871606" cy="34089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2400" kern="1200" dirty="0"/>
            <a:t>Feltalálás ideje</a:t>
          </a:r>
        </a:p>
      </dsp:txBody>
      <dsp:txXfrm rot="-5400000">
        <a:off x="938653" y="43043"/>
        <a:ext cx="3366362" cy="786510"/>
      </dsp:txXfrm>
    </dsp:sp>
    <dsp:sp modelId="{BDE62B7B-7150-4D69-A0C8-76DB53DAAABA}">
      <dsp:nvSpPr>
        <dsp:cNvPr id="0" name=""/>
        <dsp:cNvSpPr/>
      </dsp:nvSpPr>
      <dsp:spPr>
        <a:xfrm rot="5400000">
          <a:off x="-201139" y="1344564"/>
          <a:ext cx="1340933" cy="9386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700" kern="1200" dirty="0"/>
            <a:t>2012</a:t>
          </a:r>
        </a:p>
      </dsp:txBody>
      <dsp:txXfrm rot="-5400000">
        <a:off x="2" y="1612751"/>
        <a:ext cx="938653" cy="402280"/>
      </dsp:txXfrm>
    </dsp:sp>
    <dsp:sp modelId="{5864CE18-E449-4DCD-8A70-85F2943112A1}">
      <dsp:nvSpPr>
        <dsp:cNvPr id="0" name=""/>
        <dsp:cNvSpPr/>
      </dsp:nvSpPr>
      <dsp:spPr>
        <a:xfrm rot="5400000">
          <a:off x="2207305" y="-125227"/>
          <a:ext cx="871606" cy="34089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2400" kern="1200" dirty="0"/>
            <a:t>New Yorkban bemutatják</a:t>
          </a:r>
        </a:p>
      </dsp:txBody>
      <dsp:txXfrm rot="-5400000">
        <a:off x="938653" y="1185973"/>
        <a:ext cx="3366362" cy="786510"/>
      </dsp:txXfrm>
    </dsp:sp>
    <dsp:sp modelId="{9C5A87B2-A233-4A28-80D8-86F8B598BD9D}">
      <dsp:nvSpPr>
        <dsp:cNvPr id="0" name=""/>
        <dsp:cNvSpPr/>
      </dsp:nvSpPr>
      <dsp:spPr>
        <a:xfrm rot="5400000">
          <a:off x="-201139" y="2487494"/>
          <a:ext cx="1340933" cy="9386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700" kern="1200" dirty="0"/>
            <a:t>2012</a:t>
          </a:r>
        </a:p>
      </dsp:txBody>
      <dsp:txXfrm rot="-5400000">
        <a:off x="2" y="2755681"/>
        <a:ext cx="938653" cy="402280"/>
      </dsp:txXfrm>
    </dsp:sp>
    <dsp:sp modelId="{B304F5DD-AD36-4135-830B-7926A34DE34A}">
      <dsp:nvSpPr>
        <dsp:cNvPr id="0" name=""/>
        <dsp:cNvSpPr/>
      </dsp:nvSpPr>
      <dsp:spPr>
        <a:xfrm rot="5400000">
          <a:off x="2207305" y="1017702"/>
          <a:ext cx="871606" cy="34089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2400" kern="1200" dirty="0"/>
            <a:t>Washingtonban díjat nyer</a:t>
          </a:r>
        </a:p>
      </dsp:txBody>
      <dsp:txXfrm rot="-5400000">
        <a:off x="938653" y="2328902"/>
        <a:ext cx="3366362" cy="7865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4T08:50:18.4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4614 14089 0,'24'0'31,"26"0"0,-25 0-31,0 0 16,-1 0-16,76-50 15,-51 50 17,-24 0-17,0 0 17,0 0-32,0 0 15,-1 0 16,26 0-15,-25 0 0,24 25-1,-24-25 1,25 0 0,-1 0-1,1 0 1,-25 0-16,24 0 15,51 0 1,-51 25 0,75-25-1,-49 0 1,123 0 15,-99 0-15,-24 0-1,-26 0 1,26 0 0,-1 0-1,1 0 1,-26 0 0,1 0 15,-25 0-16,49 25 1,-49-25 15,24 0-15,1 0 0,24 0-1,-24 0 1,-25 0-1,0 0-15,24 0 16,1 0 0,49 0-1,-24 0 1,49 0 0,-25 0 15,25 25-16,0-25 1,-50 0-16,-49 0 16,149 0-1,-75 0 17,-25 0-17,-24 0 1,0 0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4T08:50:21.04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4663 14436 0,'50'0'141,"-1"0"-125,26 0-16,-25 0 31,-1 0-15,-24 0-1,25 0-15,-26 0 16,125 0-1,-74 0 1,24 0 0,-50 0-1,26 0 1,-26 0 0,1 0-1,0 0 1,-26 0-1,51 0 1,-26 0 0,1 0-1,25 0 17,-26 0-32,1 0 0,-1 0 31,26 0-16,-26 0 1,1 0 0,24 0-1,26 0 1,-51 0 0,1 0-1,49 0 1,-49 0-1,49 0 1,-25 0 0,-24 0-1,49 0 17,-49 0-17,-1 0 1,-24 0-1,74 0 1,-49 0 0,0 0-1,-1 0 1,26 0 0,-26 0-1,1 0 16,-1 0-15,1 0 0,-25 0-1,24 0 1,1 0 0,0-24 15,-1 24-16,-24 0 1,25 0 0,-26 0-1,1 0 1,0-25 187,0 25-172,0 0-15,0 0 0,24 0-1,1 0 1,-25-25-1,-1 25 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4T08:50:08.0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4415 14734 0,'25'0'31,"0"0"-15,0 0 15,-1 0-15,1 0-1,74-25 1,-49 25-1,74 0 1,-25-49 0,-24 49-1,-26 0-15,-24 0 16,25 0 0,-25 0-16,-1 0 31,26 0-16,-25 0 1,24 0 0,26 0-1,-26 0 1,26 0 0,24 0-1,-49 0 1,98-50-1,-98 50 1,0 0 0,74 0-1,-50 0 1,25 0 0,-49 0 15,49 0-16,-24 0 1,-26 0 0,1 0-1,-1 0 1,1 0 0,-25 0-16,74 0 15,-25 0 1,-24 0-1,49 0 1,-24 0 0,24 0-1,-25 0 1,50 0 15,0 0-31,75 0 31,-75 0-15,25 0 0,-125 0-16,51 0 15,24 0 1,50 0 0,-75 0-1,-24 0 1,24 0-1,1 0 1,-1 0 15,-49 0-15,0 0-16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4T08:50:51.50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11212 16892 0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4D63A-BC36-41F0-9D99-517B625198E3}" type="datetimeFigureOut">
              <a:rPr lang="hu-HU" smtClean="0"/>
              <a:t>2021. 10. 14.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12551-397D-4AB1-85EC-DEBFB7773C2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767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1974-ben találta fel ifjabb Rubik Ernő, </a:t>
            </a:r>
          </a:p>
          <a:p>
            <a:r>
              <a:rPr lang="hu-HU" dirty="0"/>
              <a:t>1977-ben kapta meg a szabadalmi engedélyt</a:t>
            </a:r>
          </a:p>
          <a:p>
            <a:r>
              <a:rPr lang="hu-HU" dirty="0"/>
              <a:t>1980-ban keresztelték át a Bűvös kockát Rubik-kockára, ekkor már mintegy egymillió darab elkelt belőle Magyarországon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12551-397D-4AB1-85EC-DEBFB7773C20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8003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10/14/2021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customXml" Target="../ink/ink3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jpg"/><Relationship Id="rId11" Type="http://schemas.openxmlformats.org/officeDocument/2006/relationships/customXml" Target="../ink/ink2.xml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customXml" Target="../ink/ink1.xml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W-rd9ZR-TA?feature=oembed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svg"/><Relationship Id="rId7" Type="http://schemas.openxmlformats.org/officeDocument/2006/relationships/diagramColors" Target="../diagrams/colors1.xml"/><Relationship Id="rId12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slide" Target="slide10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21.png"/><Relationship Id="rId4" Type="http://schemas.openxmlformats.org/officeDocument/2006/relationships/diagramData" Target="../diagrams/data1.xml"/><Relationship Id="rId9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1/relationships/webextension" Target="../webextensions/webextension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185FFC9-FCE9-4C12-8DCB-DC2B3D98BA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Logikai hungarikumok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C7BEEEB-0F01-4BBA-B59A-F62A733C0B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/>
              <a:t>avagy logikai játékok magyar feltalálóktól.</a:t>
            </a:r>
          </a:p>
        </p:txBody>
      </p:sp>
    </p:spTree>
    <p:extLst>
      <p:ext uri="{BB962C8B-B14F-4D97-AF65-F5344CB8AC3E}">
        <p14:creationId xmlns:p14="http://schemas.microsoft.com/office/powerpoint/2010/main" val="3635039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676">
        <p:fade/>
      </p:transition>
    </mc:Choice>
    <mc:Fallback>
      <p:transition spd="med" advClick="0" advTm="10676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59133CE-A60C-46DC-9505-31B6F0147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Összesített adatok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9CF448F-8D44-4D86-AFF6-2C8A49673F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2937689"/>
              </p:ext>
            </p:extLst>
          </p:nvPr>
        </p:nvGraphicFramePr>
        <p:xfrm>
          <a:off x="225288" y="1510748"/>
          <a:ext cx="10243930" cy="5347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413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A8A19B8-D5E9-4F66-9B89-79736AB8C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Feltalálók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F942A08C-505F-41C3-86BC-35A2DFBFEF99}"/>
              </a:ext>
            </a:extLst>
          </p:cNvPr>
          <p:cNvSpPr txBox="1"/>
          <p:nvPr/>
        </p:nvSpPr>
        <p:spPr>
          <a:xfrm>
            <a:off x="888000" y="4662287"/>
            <a:ext cx="2878630" cy="905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hu-HU" b="1" dirty="0">
                <a:solidFill>
                  <a:schemeClr val="bg2">
                    <a:lumMod val="25000"/>
                  </a:schemeClr>
                </a:solidFill>
              </a:rPr>
              <a:t>Rubik Ernő</a:t>
            </a:r>
          </a:p>
        </p:txBody>
      </p:sp>
      <p:pic>
        <p:nvPicPr>
          <p:cNvPr id="26" name="Kép 25">
            <a:extLst>
              <a:ext uri="{FF2B5EF4-FFF2-40B4-BE49-F238E27FC236}">
                <a16:creationId xmlns:a16="http://schemas.microsoft.com/office/drawing/2014/main" id="{FBDBA9EF-CF13-4104-8BF8-5ACCC28BCE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258" b="43213"/>
          <a:stretch/>
        </p:blipFill>
        <p:spPr>
          <a:xfrm>
            <a:off x="888000" y="2739887"/>
            <a:ext cx="2880000" cy="1922400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0" name="Szövegdoboz 29">
            <a:extLst>
              <a:ext uri="{FF2B5EF4-FFF2-40B4-BE49-F238E27FC236}">
                <a16:creationId xmlns:a16="http://schemas.microsoft.com/office/drawing/2014/main" id="{B1AAD8C6-DCE0-49E3-BB50-B746997309D9}"/>
              </a:ext>
            </a:extLst>
          </p:cNvPr>
          <p:cNvSpPr txBox="1"/>
          <p:nvPr/>
        </p:nvSpPr>
        <p:spPr>
          <a:xfrm>
            <a:off x="4656000" y="4662287"/>
            <a:ext cx="2878630" cy="905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hu-HU" b="1" dirty="0">
                <a:solidFill>
                  <a:schemeClr val="bg2">
                    <a:lumMod val="25000"/>
                  </a:schemeClr>
                </a:solidFill>
              </a:rPr>
              <a:t>Domokos - Várkonyi</a:t>
            </a:r>
          </a:p>
        </p:txBody>
      </p:sp>
      <p:pic>
        <p:nvPicPr>
          <p:cNvPr id="24" name="Kép 23">
            <a:extLst>
              <a:ext uri="{FF2B5EF4-FFF2-40B4-BE49-F238E27FC236}">
                <a16:creationId xmlns:a16="http://schemas.microsoft.com/office/drawing/2014/main" id="{3D7B41A0-2056-49CA-A89A-0340218F5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6000" y="2739887"/>
            <a:ext cx="2880000" cy="1922400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1" name="Szövegdoboz 30">
            <a:extLst>
              <a:ext uri="{FF2B5EF4-FFF2-40B4-BE49-F238E27FC236}">
                <a16:creationId xmlns:a16="http://schemas.microsoft.com/office/drawing/2014/main" id="{3E45675A-15DA-4437-94DD-72564FD18D5B}"/>
              </a:ext>
            </a:extLst>
          </p:cNvPr>
          <p:cNvSpPr txBox="1"/>
          <p:nvPr/>
        </p:nvSpPr>
        <p:spPr>
          <a:xfrm>
            <a:off x="8422630" y="4669487"/>
            <a:ext cx="2878630" cy="905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hu-HU" b="1" dirty="0">
                <a:solidFill>
                  <a:schemeClr val="bg2">
                    <a:lumMod val="25000"/>
                  </a:schemeClr>
                </a:solidFill>
              </a:rPr>
              <a:t>Zagyvai András</a:t>
            </a:r>
          </a:p>
        </p:txBody>
      </p:sp>
      <p:pic>
        <p:nvPicPr>
          <p:cNvPr id="28" name="Kép 27">
            <a:extLst>
              <a:ext uri="{FF2B5EF4-FFF2-40B4-BE49-F238E27FC236}">
                <a16:creationId xmlns:a16="http://schemas.microsoft.com/office/drawing/2014/main" id="{D3F199B1-827C-4158-A3FB-D2858F08C8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4000" y="2747087"/>
            <a:ext cx="2880000" cy="1915200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33" name="Ábra 32" descr="Villanykörte és fogaskerék">
            <a:extLst>
              <a:ext uri="{FF2B5EF4-FFF2-40B4-BE49-F238E27FC236}">
                <a16:creationId xmlns:a16="http://schemas.microsoft.com/office/drawing/2014/main" id="{E98704B0-9C04-4DD5-9BC6-3050089A76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86659" y="814248"/>
            <a:ext cx="1030357" cy="103035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" name="Szabadkéz 2">
                <a:extLst>
                  <a:ext uri="{FF2B5EF4-FFF2-40B4-BE49-F238E27FC236}">
                    <a16:creationId xmlns:a16="http://schemas.microsoft.com/office/drawing/2014/main" id="{BF8044F0-302C-43C1-83F0-C1D82CCA8E54}"/>
                  </a:ext>
                </a:extLst>
              </p14:cNvPr>
              <p14:cNvContentPartPr/>
              <p14:nvPr/>
            </p14:nvContentPartPr>
            <p14:xfrm>
              <a:off x="1661040" y="5054040"/>
              <a:ext cx="1286280" cy="36360"/>
            </p14:xfrm>
          </p:contentPart>
        </mc:Choice>
        <mc:Fallback>
          <p:pic>
            <p:nvPicPr>
              <p:cNvPr id="3" name="Szabadkéz 2">
                <a:extLst>
                  <a:ext uri="{FF2B5EF4-FFF2-40B4-BE49-F238E27FC236}">
                    <a16:creationId xmlns:a16="http://schemas.microsoft.com/office/drawing/2014/main" id="{BF8044F0-302C-43C1-83F0-C1D82CCA8E5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45200" y="4990680"/>
                <a:ext cx="131760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4" name="Szabadkéz 3">
                <a:extLst>
                  <a:ext uri="{FF2B5EF4-FFF2-40B4-BE49-F238E27FC236}">
                    <a16:creationId xmlns:a16="http://schemas.microsoft.com/office/drawing/2014/main" id="{695BB597-7998-43B0-B8A7-2D00F3F992D2}"/>
                  </a:ext>
                </a:extLst>
              </p14:cNvPr>
              <p14:cNvContentPartPr/>
              <p14:nvPr/>
            </p14:nvContentPartPr>
            <p14:xfrm>
              <a:off x="1678680" y="5170320"/>
              <a:ext cx="1277280" cy="27000"/>
            </p14:xfrm>
          </p:contentPart>
        </mc:Choice>
        <mc:Fallback>
          <p:pic>
            <p:nvPicPr>
              <p:cNvPr id="4" name="Szabadkéz 3">
                <a:extLst>
                  <a:ext uri="{FF2B5EF4-FFF2-40B4-BE49-F238E27FC236}">
                    <a16:creationId xmlns:a16="http://schemas.microsoft.com/office/drawing/2014/main" id="{695BB597-7998-43B0-B8A7-2D00F3F992D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662840" y="5106960"/>
                <a:ext cx="130860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5" name="Szabadkéz 4">
                <a:extLst>
                  <a:ext uri="{FF2B5EF4-FFF2-40B4-BE49-F238E27FC236}">
                    <a16:creationId xmlns:a16="http://schemas.microsoft.com/office/drawing/2014/main" id="{B5E1D56C-9C8B-48D3-80EA-C4577252500F}"/>
                  </a:ext>
                </a:extLst>
              </p14:cNvPr>
              <p14:cNvContentPartPr/>
              <p14:nvPr/>
            </p14:nvContentPartPr>
            <p14:xfrm>
              <a:off x="1589400" y="5259600"/>
              <a:ext cx="1527480" cy="45000"/>
            </p14:xfrm>
          </p:contentPart>
        </mc:Choice>
        <mc:Fallback>
          <p:pic>
            <p:nvPicPr>
              <p:cNvPr id="5" name="Szabadkéz 4">
                <a:extLst>
                  <a:ext uri="{FF2B5EF4-FFF2-40B4-BE49-F238E27FC236}">
                    <a16:creationId xmlns:a16="http://schemas.microsoft.com/office/drawing/2014/main" id="{B5E1D56C-9C8B-48D3-80EA-C4577252500F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580040" y="5250240"/>
                <a:ext cx="1546200" cy="6372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7914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394">
        <p:fade/>
      </p:transition>
    </mc:Choice>
    <mc:Fallback>
      <p:transition spd="med" advClick="0" advTm="103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A8A19B8-D5E9-4F66-9B89-79736AB8C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Feltalálók</a:t>
            </a:r>
          </a:p>
        </p:txBody>
      </p:sp>
      <p:pic>
        <p:nvPicPr>
          <p:cNvPr id="26" name="Kép 25">
            <a:extLst>
              <a:ext uri="{FF2B5EF4-FFF2-40B4-BE49-F238E27FC236}">
                <a16:creationId xmlns:a16="http://schemas.microsoft.com/office/drawing/2014/main" id="{FBDBA9EF-CF13-4104-8BF8-5ACCC28BCE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258" b="43213"/>
          <a:stretch/>
        </p:blipFill>
        <p:spPr>
          <a:xfrm>
            <a:off x="888000" y="2147216"/>
            <a:ext cx="5756954" cy="3842767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33" name="Ábra 32" descr="Villanykörte és fogaskerék">
            <a:extLst>
              <a:ext uri="{FF2B5EF4-FFF2-40B4-BE49-F238E27FC236}">
                <a16:creationId xmlns:a16="http://schemas.microsoft.com/office/drawing/2014/main" id="{E98704B0-9C04-4DD5-9BC6-3050089A7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86659" y="814248"/>
            <a:ext cx="1030357" cy="103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445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2376">
        <p159:morph option="byObject"/>
      </p:transition>
    </mc:Choice>
    <mc:Fallback>
      <p:transition spd="slow" advClick="0" advTm="2376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9902C8-5AFC-4E53-A005-BEDB5EF0F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Rubik Ernő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070C4CE-B0BF-4DEE-91D6-A374866D8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01" y="2973591"/>
            <a:ext cx="2279374" cy="1994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F178A8A6-54F0-46C1-B365-9B88EDE51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176" y="2979289"/>
            <a:ext cx="2279374" cy="1988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93B310D-FB7E-4183-B48D-0DBFEDECE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3451" y="2973591"/>
            <a:ext cx="2279374" cy="1994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5D9B304A-F2D9-4282-9911-C7E19EC648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7726" y="2970742"/>
            <a:ext cx="2279374" cy="1997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Szabadkéz 2">
                <a:extLst>
                  <a:ext uri="{FF2B5EF4-FFF2-40B4-BE49-F238E27FC236}">
                    <a16:creationId xmlns:a16="http://schemas.microsoft.com/office/drawing/2014/main" id="{A508781C-2534-4500-B60D-E1C329DA1174}"/>
                  </a:ext>
                </a:extLst>
              </p14:cNvPr>
              <p14:cNvContentPartPr/>
              <p14:nvPr/>
            </p14:nvContentPartPr>
            <p14:xfrm>
              <a:off x="4036320" y="6081120"/>
              <a:ext cx="360" cy="360"/>
            </p14:xfrm>
          </p:contentPart>
        </mc:Choice>
        <mc:Fallback>
          <p:pic>
            <p:nvPicPr>
              <p:cNvPr id="3" name="Szabadkéz 2">
                <a:extLst>
                  <a:ext uri="{FF2B5EF4-FFF2-40B4-BE49-F238E27FC236}">
                    <a16:creationId xmlns:a16="http://schemas.microsoft.com/office/drawing/2014/main" id="{A508781C-2534-4500-B60D-E1C329DA117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20480" y="6017760"/>
                <a:ext cx="31680" cy="12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0255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A0BDE98-FACA-4959-BE15-73BFAF333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Világcsúcsok</a:t>
            </a:r>
          </a:p>
        </p:txBody>
      </p:sp>
      <p:graphicFrame>
        <p:nvGraphicFramePr>
          <p:cNvPr id="4" name="Táblázat 4">
            <a:extLst>
              <a:ext uri="{FF2B5EF4-FFF2-40B4-BE49-F238E27FC236}">
                <a16:creationId xmlns:a16="http://schemas.microsoft.com/office/drawing/2014/main" id="{852ED06D-D40B-40F3-87C5-A225A809A4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20753"/>
              </p:ext>
            </p:extLst>
          </p:nvPr>
        </p:nvGraphicFramePr>
        <p:xfrm>
          <a:off x="681038" y="2336800"/>
          <a:ext cx="4288528" cy="3480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4264">
                  <a:extLst>
                    <a:ext uri="{9D8B030D-6E8A-4147-A177-3AD203B41FA5}">
                      <a16:colId xmlns:a16="http://schemas.microsoft.com/office/drawing/2014/main" val="3899733811"/>
                    </a:ext>
                  </a:extLst>
                </a:gridCol>
                <a:gridCol w="2144264">
                  <a:extLst>
                    <a:ext uri="{9D8B030D-6E8A-4147-A177-3AD203B41FA5}">
                      <a16:colId xmlns:a16="http://schemas.microsoft.com/office/drawing/2014/main" val="2025444920"/>
                    </a:ext>
                  </a:extLst>
                </a:gridCol>
              </a:tblGrid>
              <a:tr h="870226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Oldal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Idő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6467716"/>
                  </a:ext>
                </a:extLst>
              </a:tr>
              <a:tr h="870226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3</a:t>
                      </a:r>
                      <a:r>
                        <a:rPr lang="hu-HU" sz="2400" dirty="0">
                          <a:sym typeface="Wingdings" panose="05000000000000000000" pitchFamily="2" charset="2"/>
                        </a:rPr>
                        <a:t></a:t>
                      </a:r>
                      <a:r>
                        <a:rPr lang="hu-HU" sz="2400" dirty="0"/>
                        <a:t>3</a:t>
                      </a:r>
                      <a:r>
                        <a:rPr lang="hu-HU" sz="2400" dirty="0">
                          <a:sym typeface="Wingdings" panose="05000000000000000000" pitchFamily="2" charset="2"/>
                        </a:rPr>
                        <a:t></a:t>
                      </a:r>
                      <a:r>
                        <a:rPr lang="hu-HU" sz="2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3,47 mp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541184"/>
                  </a:ext>
                </a:extLst>
              </a:tr>
              <a:tr h="870226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vakon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26,36 mp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944592"/>
                  </a:ext>
                </a:extLst>
              </a:tr>
              <a:tr h="870226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versenyátlag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5,53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0863389"/>
                  </a:ext>
                </a:extLst>
              </a:tr>
            </a:tbl>
          </a:graphicData>
        </a:graphic>
      </p:graphicFrame>
      <p:pic>
        <p:nvPicPr>
          <p:cNvPr id="5" name="Online médiaelem 4" title="Rubik's Cube World Record">
            <a:hlinkClick r:id="" action="ppaction://media"/>
            <a:extLst>
              <a:ext uri="{FF2B5EF4-FFF2-40B4-BE49-F238E27FC236}">
                <a16:creationId xmlns:a16="http://schemas.microsoft.com/office/drawing/2014/main" id="{FB234591-D42A-4683-9F28-C7A02719ADC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123550" y="2336800"/>
            <a:ext cx="6387412" cy="3608888"/>
          </a:xfrm>
          <a:prstGeom prst="teardrop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12265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1CAB90F-ED6E-40F5-9B24-428DE8533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Domokos – Várkonyi: Gömböc</a:t>
            </a:r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1EE8015D-A4A9-4533-9D9F-C729786DFF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260087"/>
            <a:ext cx="7532879" cy="4233478"/>
          </a:xfrm>
          <a:prstGeom prst="teardrop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DC2B04D0-B759-4BF6-B94C-16D138CEF11C}"/>
              </a:ext>
            </a:extLst>
          </p:cNvPr>
          <p:cNvSpPr txBox="1"/>
          <p:nvPr/>
        </p:nvSpPr>
        <p:spPr>
          <a:xfrm>
            <a:off x="6347791" y="2260087"/>
            <a:ext cx="5261113" cy="2145268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400" dirty="0">
                <a:solidFill>
                  <a:schemeClr val="bg1"/>
                </a:solidFill>
              </a:rPr>
              <a:t>egy konvex, homogén háromdimenziós test, melynek specialitása, hogy összesen két – egy stabil és egy instabil – egyensúlyi helyzete van</a:t>
            </a:r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1AFBAE0A-3A78-40AE-9F97-70B75C5AC2CC}"/>
              </a:ext>
            </a:extLst>
          </p:cNvPr>
          <p:cNvSpPr/>
          <p:nvPr/>
        </p:nvSpPr>
        <p:spPr>
          <a:xfrm>
            <a:off x="5844210" y="2237360"/>
            <a:ext cx="2645533" cy="2786475"/>
          </a:xfrm>
          <a:custGeom>
            <a:avLst/>
            <a:gdLst>
              <a:gd name="connsiteX0" fmla="*/ 809971 w 2645533"/>
              <a:gd name="connsiteY0" fmla="*/ 0 h 2786475"/>
              <a:gd name="connsiteX1" fmla="*/ 761713 w 2645533"/>
              <a:gd name="connsiteY1" fmla="*/ 64535 h 2786475"/>
              <a:gd name="connsiteX2" fmla="*/ 510208 w 2645533"/>
              <a:gd name="connsiteY2" fmla="*/ 887906 h 2786475"/>
              <a:gd name="connsiteX3" fmla="*/ 1982856 w 2645533"/>
              <a:gd name="connsiteY3" fmla="*/ 2360554 h 2786475"/>
              <a:gd name="connsiteX4" fmla="*/ 2556077 w 2645533"/>
              <a:gd name="connsiteY4" fmla="*/ 2244826 h 2786475"/>
              <a:gd name="connsiteX5" fmla="*/ 2645533 w 2645533"/>
              <a:gd name="connsiteY5" fmla="*/ 2201733 h 2786475"/>
              <a:gd name="connsiteX6" fmla="*/ 2609015 w 2645533"/>
              <a:gd name="connsiteY6" fmla="*/ 2250568 h 2786475"/>
              <a:gd name="connsiteX7" fmla="*/ 1472648 w 2645533"/>
              <a:gd name="connsiteY7" fmla="*/ 2786475 h 2786475"/>
              <a:gd name="connsiteX8" fmla="*/ 0 w 2645533"/>
              <a:gd name="connsiteY8" fmla="*/ 1313827 h 2786475"/>
              <a:gd name="connsiteX9" fmla="*/ 770697 w 2645533"/>
              <a:gd name="connsiteY9" fmla="*/ 18920 h 278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45533" h="2786475">
                <a:moveTo>
                  <a:pt x="809971" y="0"/>
                </a:moveTo>
                <a:lnTo>
                  <a:pt x="761713" y="64535"/>
                </a:lnTo>
                <a:cubicBezTo>
                  <a:pt x="602926" y="299571"/>
                  <a:pt x="510208" y="582911"/>
                  <a:pt x="510208" y="887906"/>
                </a:cubicBezTo>
                <a:cubicBezTo>
                  <a:pt x="510208" y="1701227"/>
                  <a:pt x="1169535" y="2360554"/>
                  <a:pt x="1982856" y="2360554"/>
                </a:cubicBezTo>
                <a:cubicBezTo>
                  <a:pt x="2186186" y="2360554"/>
                  <a:pt x="2379892" y="2319346"/>
                  <a:pt x="2556077" y="2244826"/>
                </a:cubicBezTo>
                <a:lnTo>
                  <a:pt x="2645533" y="2201733"/>
                </a:lnTo>
                <a:lnTo>
                  <a:pt x="2609015" y="2250568"/>
                </a:lnTo>
                <a:cubicBezTo>
                  <a:pt x="2338910" y="2577860"/>
                  <a:pt x="1930141" y="2786475"/>
                  <a:pt x="1472648" y="2786475"/>
                </a:cubicBezTo>
                <a:cubicBezTo>
                  <a:pt x="659327" y="2786475"/>
                  <a:pt x="0" y="2127148"/>
                  <a:pt x="0" y="1313827"/>
                </a:cubicBezTo>
                <a:cubicBezTo>
                  <a:pt x="0" y="754669"/>
                  <a:pt x="311635" y="268297"/>
                  <a:pt x="770697" y="189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543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Ábra 7" descr="Földgömb a három Amerikával">
            <a:extLst>
              <a:ext uri="{FF2B5EF4-FFF2-40B4-BE49-F238E27FC236}">
                <a16:creationId xmlns:a16="http://schemas.microsoft.com/office/drawing/2014/main" id="{928F3F5F-64BB-456D-9B1D-A51311F8F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813892" y="2476989"/>
            <a:ext cx="3627783" cy="3627783"/>
          </a:xfrm>
          <a:prstGeom prst="rect">
            <a:avLst/>
          </a:prstGeom>
        </p:spPr>
      </p:pic>
      <p:sp>
        <p:nvSpPr>
          <p:cNvPr id="2" name="Cím 1">
            <a:extLst>
              <a:ext uri="{FF2B5EF4-FFF2-40B4-BE49-F238E27FC236}">
                <a16:creationId xmlns:a16="http://schemas.microsoft.com/office/drawing/2014/main" id="{F010F370-44DF-4437-BCB2-B47D198EA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Zagyvai András – Okostojás </a:t>
            </a:r>
            <a:r>
              <a:rPr lang="hu-HU" dirty="0" err="1"/>
              <a:t>Smartegg</a:t>
            </a:r>
            <a:endParaRPr lang="hu-HU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E44912-1605-4D56-B469-23935E313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299561"/>
              </p:ext>
            </p:extLst>
          </p:nvPr>
        </p:nvGraphicFramePr>
        <p:xfrm>
          <a:off x="1179444" y="2239616"/>
          <a:ext cx="4347564" cy="3627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0" name="Egyenes összekötő 9">
            <a:extLst>
              <a:ext uri="{FF2B5EF4-FFF2-40B4-BE49-F238E27FC236}">
                <a16:creationId xmlns:a16="http://schemas.microsoft.com/office/drawing/2014/main" id="{6571E8DD-8501-45A7-8286-0B30CCA33FFF}"/>
              </a:ext>
            </a:extLst>
          </p:cNvPr>
          <p:cNvCxnSpPr/>
          <p:nvPr/>
        </p:nvCxnSpPr>
        <p:spPr>
          <a:xfrm>
            <a:off x="384313" y="3644348"/>
            <a:ext cx="1868557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>
            <a:extLst>
              <a:ext uri="{FF2B5EF4-FFF2-40B4-BE49-F238E27FC236}">
                <a16:creationId xmlns:a16="http://schemas.microsoft.com/office/drawing/2014/main" id="{B59A5906-702F-4918-8575-036C4E3CF6DE}"/>
              </a:ext>
            </a:extLst>
          </p:cNvPr>
          <p:cNvCxnSpPr/>
          <p:nvPr/>
        </p:nvCxnSpPr>
        <p:spPr>
          <a:xfrm>
            <a:off x="225287" y="3750365"/>
            <a:ext cx="2027583" cy="993913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2BE76B3D-6913-431F-9046-B7811B3AE2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768665"/>
              </p:ext>
            </p:extLst>
          </p:nvPr>
        </p:nvGraphicFramePr>
        <p:xfrm>
          <a:off x="5527008" y="2060036"/>
          <a:ext cx="6255027" cy="380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Dia nagyítása 6">
                <a:extLst>
                  <a:ext uri="{FF2B5EF4-FFF2-40B4-BE49-F238E27FC236}">
                    <a16:creationId xmlns:a16="http://schemas.microsoft.com/office/drawing/2014/main" id="{FE90B297-B5D9-42FD-997F-7E699D9202E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86162364"/>
                  </p:ext>
                </p:extLst>
              </p:nvPr>
            </p:nvGraphicFramePr>
            <p:xfrm>
              <a:off x="9874572" y="4674739"/>
              <a:ext cx="3374824" cy="1898339"/>
            </p:xfrm>
            <a:graphic>
              <a:graphicData uri="http://schemas.microsoft.com/office/powerpoint/2016/slidezoom">
                <pslz:sldZm>
                  <pslz:sldZmObj sldId="265" cId="1524133289">
                    <pslz:zmPr id="{3FDC1756-538D-40E1-9350-991E915048EE}" transitionDur="1000" showBg="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374824" cy="1898339"/>
                        </a:xfrm>
                        <a:prstGeom prst="rect">
                          <a:avLst/>
                        </a:prstGeom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Dia nagyítása 6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FE90B297-B5D9-42FD-997F-7E699D9202E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874572" y="4674739"/>
                <a:ext cx="3374824" cy="189833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94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02E4798-F1DA-4204-A99F-6D460C3B9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Kérem a véleményüket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9A4D673-9360-4AFF-9450-7B8DB2065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410" y="196215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93984094-109D-4EEF-A862-64D12A379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19131"/>
            <a:ext cx="3209137" cy="410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1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4" name="Bővítmények 3" title="Mentimeter - Interactive Presentations">
                <a:extLst>
                  <a:ext uri="{FF2B5EF4-FFF2-40B4-BE49-F238E27FC236}">
                    <a16:creationId xmlns:a16="http://schemas.microsoft.com/office/drawing/2014/main" id="{4AB7AD15-0A06-4034-8A8B-AE67211B18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7449633"/>
                  </p:ext>
                </p:extLst>
              </p:nvPr>
            </p:nvGraphicFramePr>
            <p:xfrm>
              <a:off x="-1" y="596348"/>
              <a:ext cx="10442713" cy="6261652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4" name="Bővítmények 3" title="Mentimeter - Interactive Presentations">
                <a:extLst>
                  <a:ext uri="{FF2B5EF4-FFF2-40B4-BE49-F238E27FC236}">
                    <a16:creationId xmlns:a16="http://schemas.microsoft.com/office/drawing/2014/main" id="{4AB7AD15-0A06-4034-8A8B-AE67211B18D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" y="596348"/>
                <a:ext cx="10442713" cy="626165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552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|2.1"/>
</p:tagLst>
</file>

<file path=ppt/theme/theme1.xml><?xml version="1.0" encoding="utf-8"?>
<a:theme xmlns:a="http://schemas.openxmlformats.org/drawingml/2006/main" name="Berlin">
  <a:themeElements>
    <a:clrScheme name="3. egyéni séma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FF0000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webextensions/webextension1.xml><?xml version="1.0" encoding="utf-8"?>
<we:webextension xmlns:we="http://schemas.microsoft.com/office/webextensions/webextension/2010/11" id="{8BAFCABF-FB85-4854-8419-04260BB4673B}">
  <we:reference id="wa104379261" version="3.0.2.3" store="hu-HU" storeType="OMEX"/>
  <we:alternateReferences>
    <we:reference id="WA104379261" version="3.0.2.3" store="WA104379261" storeType="OMEX"/>
  </we:alternateReferences>
  <we:properties>
    <we:property name="mentimeter-slide" value="{&quot;seriesId&quot;:&quot;f581f8303bd13b23cb4d01e25b6e947d&quot;,&quot;questionId&quot;:&quot;74e06d3cf2b5&quot;,&quot;link&quot;:&quot;https://www.mentimeter.com/s/f581f8303bd13b23cb4d01e25b6e947d/74e06d3cf2b5&quot;}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727</TotalTime>
  <Words>115</Words>
  <Application>Microsoft Office PowerPoint</Application>
  <PresentationFormat>Szélesvásznú</PresentationFormat>
  <Paragraphs>33</Paragraphs>
  <Slides>10</Slides>
  <Notes>1</Notes>
  <HiddenSlides>1</HiddenSlides>
  <MMClips>1</MMClips>
  <ScaleCrop>false</ScaleCrop>
  <HeadingPairs>
    <vt:vector size="8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10</vt:i4>
      </vt:variant>
      <vt:variant>
        <vt:lpstr>Egyéni diasorok</vt:lpstr>
      </vt:variant>
      <vt:variant>
        <vt:i4>2</vt:i4>
      </vt:variant>
    </vt:vector>
  </HeadingPairs>
  <TitlesOfParts>
    <vt:vector size="17" baseType="lpstr">
      <vt:lpstr>Arial</vt:lpstr>
      <vt:lpstr>Calibri</vt:lpstr>
      <vt:lpstr>Trebuchet MS</vt:lpstr>
      <vt:lpstr>Wingdings</vt:lpstr>
      <vt:lpstr>Berlin</vt:lpstr>
      <vt:lpstr>Logikai hungarikumok</vt:lpstr>
      <vt:lpstr>Feltalálók</vt:lpstr>
      <vt:lpstr>Feltalálók</vt:lpstr>
      <vt:lpstr>Rubik Ernő</vt:lpstr>
      <vt:lpstr>Világcsúcsok</vt:lpstr>
      <vt:lpstr>Domokos – Várkonyi: Gömböc</vt:lpstr>
      <vt:lpstr>Zagyvai András – Okostojás Smartegg</vt:lpstr>
      <vt:lpstr>Kérem a véleményüket</vt:lpstr>
      <vt:lpstr>PowerPoint-bemutató</vt:lpstr>
      <vt:lpstr>Összesített adatok</vt:lpstr>
      <vt:lpstr>Egyéni diasor 1</vt:lpstr>
      <vt:lpstr>Egyéni diasor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Logikai hungarikumok</dc:title>
  <dc:creator>User</dc:creator>
  <cp:lastModifiedBy>User</cp:lastModifiedBy>
  <cp:revision>77</cp:revision>
  <dcterms:created xsi:type="dcterms:W3CDTF">2021-10-08T06:59:03Z</dcterms:created>
  <dcterms:modified xsi:type="dcterms:W3CDTF">2021-10-14T09:21:37Z</dcterms:modified>
</cp:coreProperties>
</file>